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0" r:id="rId3"/>
    <p:sldId id="257" r:id="rId4"/>
    <p:sldId id="273" r:id="rId5"/>
    <p:sldId id="271" r:id="rId6"/>
    <p:sldId id="272" r:id="rId7"/>
    <p:sldId id="274" r:id="rId8"/>
    <p:sldId id="277" r:id="rId9"/>
    <p:sldId id="278" r:id="rId10"/>
    <p:sldId id="269" r:id="rId11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92" autoAdjust="0"/>
  </p:normalViewPr>
  <p:slideViewPr>
    <p:cSldViewPr>
      <p:cViewPr varScale="1">
        <p:scale>
          <a:sx n="41" d="100"/>
          <a:sy n="41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EAAB8-D436-4A49-85C4-D754F56EEB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1879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BC44B-319D-4C41-A38D-C1A8AE97A9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535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48B88-D681-4920-814F-E64A20B13D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791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A85B1-8C13-48EC-BB97-E3487224124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2309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F1F40-B97D-457E-8A1F-4E3E3868EB9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324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91984-ACF2-4AF7-ADCF-56168DA1281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543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63A0D-9EE0-4C77-B714-B9D102AEB1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890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495DF-EF71-4BEE-AEBE-0B4AF5047D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824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39158-24F2-45D3-9AF1-7EA2FDCF28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7976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6B550-1B35-4C6F-8A24-192A49F7232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565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5B104-C4C8-4510-A270-3C5AA722565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097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A8AFF7-70B1-432C-A481-61758AA8523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4191000" cy="6705600"/>
          </a:xfr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单词拼写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1. vacation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2. Australia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3. join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4. relax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5.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lying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6. cool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7. around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8. beach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es</a:t>
            </a:r>
            <a:r>
              <a:rPr lang="en-US" altLang="zh-CN" sz="3600" b="1">
                <a:latin typeface="Times New Roman" pitchFamily="18" charset="0"/>
              </a:rPr>
              <a:t> / bird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9. sweater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 </a:t>
            </a:r>
            <a:r>
              <a:rPr lang="en-US" altLang="zh-CN" sz="3600" b="1">
                <a:latin typeface="Times New Roman" pitchFamily="18" charset="0"/>
              </a:rPr>
              <a:t>/scarf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 </a:t>
            </a:r>
            <a:r>
              <a:rPr lang="en-US" altLang="zh-CN" sz="3600" b="1">
                <a:latin typeface="Times New Roman" pitchFamily="18" charset="0"/>
              </a:rPr>
              <a:t>/scar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ves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10. sorry / surprised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419600" y="160338"/>
            <a:ext cx="4518025" cy="19208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句型转换</a:t>
            </a:r>
          </a:p>
          <a:p>
            <a:pPr>
              <a:lnSpc>
                <a:spcPct val="75000"/>
              </a:lnSpc>
            </a:pPr>
            <a:r>
              <a:rPr lang="en-US" altLang="zh-CN" sz="3200" b="1">
                <a:latin typeface="Times New Roman" pitchFamily="18" charset="0"/>
              </a:rPr>
              <a:t>1. What   like</a:t>
            </a:r>
          </a:p>
          <a:p>
            <a:pPr>
              <a:lnSpc>
                <a:spcPct val="75000"/>
              </a:lnSpc>
            </a:pPr>
            <a:r>
              <a:rPr lang="en-US" altLang="zh-CN" sz="3200" b="1">
                <a:latin typeface="Times New Roman" pitchFamily="18" charset="0"/>
              </a:rPr>
              <a:t>2. Is walking in the office</a:t>
            </a:r>
          </a:p>
          <a:p>
            <a:pPr>
              <a:lnSpc>
                <a:spcPct val="75000"/>
              </a:lnSpc>
            </a:pPr>
            <a:r>
              <a:rPr lang="en-US" altLang="zh-CN" sz="3200" b="1">
                <a:latin typeface="Times New Roman" pitchFamily="18" charset="0"/>
              </a:rPr>
              <a:t>3. What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does do</a:t>
            </a:r>
          </a:p>
          <a:p>
            <a:pPr>
              <a:lnSpc>
                <a:spcPct val="75000"/>
              </a:lnSpc>
            </a:pPr>
            <a:r>
              <a:rPr lang="en-US" altLang="zh-CN" sz="3200" b="1">
                <a:latin typeface="Times New Roman" pitchFamily="18" charset="0"/>
              </a:rPr>
              <a:t>4. aren’t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any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56125" y="2254250"/>
            <a:ext cx="4587875" cy="44815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3600" b="1">
                <a:latin typeface="Times New Roman" pitchFamily="18" charset="0"/>
              </a:rPr>
              <a:t>图标</a:t>
            </a:r>
          </a:p>
          <a:p>
            <a:pPr>
              <a:lnSpc>
                <a:spcPct val="80000"/>
              </a:lnSpc>
            </a:pPr>
            <a:r>
              <a:rPr lang="zh-CN" altLang="en-US" sz="3600" b="1">
                <a:latin typeface="Times New Roman" pitchFamily="18" charset="0"/>
              </a:rPr>
              <a:t> </a:t>
            </a:r>
            <a:r>
              <a:rPr lang="en-US" altLang="zh-CN" sz="3600" b="1">
                <a:latin typeface="Times New Roman" pitchFamily="18" charset="0"/>
              </a:rPr>
              <a:t>sun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ny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latin typeface="Times New Roman" pitchFamily="18" charset="0"/>
              </a:rPr>
              <a:t> Is it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latin typeface="Times New Roman" pitchFamily="18" charset="0"/>
              </a:rPr>
              <a:t> cloud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latin typeface="Times New Roman" pitchFamily="18" charset="0"/>
              </a:rPr>
              <a:t> is, like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latin typeface="Times New Roman" pitchFamily="18" charset="0"/>
              </a:rPr>
              <a:t> rain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latin typeface="Times New Roman" pitchFamily="18" charset="0"/>
              </a:rPr>
              <a:t> Sydney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latin typeface="Times New Roman" pitchFamily="18" charset="0"/>
              </a:rPr>
              <a:t> vacation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latin typeface="Times New Roman" pitchFamily="18" charset="0"/>
              </a:rPr>
              <a:t> sunny</a:t>
            </a:r>
          </a:p>
          <a:p>
            <a:pPr>
              <a:lnSpc>
                <a:spcPct val="8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time/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trip/day/vacation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1676400"/>
            <a:ext cx="8820150" cy="545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假如你是中央电视台</a:t>
            </a:r>
            <a:r>
              <a:rPr lang="en-US" altLang="zh-CN" sz="3200" b="1">
                <a:latin typeface="Times New Roman" pitchFamily="18" charset="0"/>
              </a:rPr>
              <a:t>《</a:t>
            </a:r>
            <a:r>
              <a:rPr lang="zh-CN" altLang="en-US" sz="3200" b="1">
                <a:latin typeface="Times New Roman" pitchFamily="18" charset="0"/>
              </a:rPr>
              <a:t>环球</a:t>
            </a:r>
            <a:r>
              <a:rPr lang="en-US" altLang="zh-CN" sz="3200" b="1">
                <a:latin typeface="Times New Roman" pitchFamily="18" charset="0"/>
              </a:rPr>
              <a:t>》</a:t>
            </a:r>
            <a:r>
              <a:rPr lang="zh-CN" altLang="en-US" sz="3200" b="1">
                <a:latin typeface="Times New Roman" pitchFamily="18" charset="0"/>
              </a:rPr>
              <a:t>节目的主持人，</a:t>
            </a:r>
          </a:p>
          <a:p>
            <a:r>
              <a:rPr lang="zh-CN" altLang="en-US" sz="3200" b="1">
                <a:latin typeface="Times New Roman" pitchFamily="18" charset="0"/>
              </a:rPr>
              <a:t>请向人们报导你在海南一个公园见到的情景：</a:t>
            </a:r>
          </a:p>
          <a:p>
            <a:r>
              <a:rPr lang="zh-CN" altLang="en-US" sz="3200" b="1">
                <a:latin typeface="Times New Roman" pitchFamily="18" charset="0"/>
              </a:rPr>
              <a:t>     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图片：  课时训练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P48</a:t>
            </a:r>
          </a:p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      temperature: 38-42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度</a:t>
            </a:r>
          </a:p>
          <a:p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     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weather: sunny and windy </a:t>
            </a:r>
          </a:p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     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放风筝  ：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fly kites</a:t>
            </a:r>
          </a:p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     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划船：     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go boating</a:t>
            </a:r>
          </a:p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</a:p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人称、时态、句型、词组</a:t>
            </a:r>
          </a:p>
          <a:p>
            <a:endParaRPr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381000" y="0"/>
            <a:ext cx="3810000" cy="1447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writing</a:t>
            </a:r>
            <a:endParaRPr lang="zh-CN" altLang="en-US" sz="36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8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Fill in the blanks: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Look at the______, It’s _______.(sun)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There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is</a:t>
            </a: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 a strong _______.It’s a______  day. (wind) 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Woo! It’s________. It’s a ________day. (rain)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It’s _____________. We can play with_______. (snow)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Look at the _________. It’s __________(cloud)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I don’t like the weather. It’s ______all day.(rain)</a:t>
            </a:r>
          </a:p>
          <a:p>
            <a:r>
              <a:rPr lang="zh-CN" altLang="en-US" sz="2800" b="1">
                <a:solidFill>
                  <a:srgbClr val="FF0000"/>
                </a:solidFill>
              </a:rPr>
              <a:t>比：</a:t>
            </a:r>
            <a:r>
              <a:rPr lang="en-US" altLang="zh-CN" sz="2800" b="1">
                <a:solidFill>
                  <a:srgbClr val="0000FF"/>
                </a:solidFill>
              </a:rPr>
              <a:t>How’s the weather (in China)   ?</a:t>
            </a:r>
          </a:p>
          <a:p>
            <a:r>
              <a:rPr lang="en-US" altLang="zh-CN" sz="2800" b="1">
                <a:solidFill>
                  <a:srgbClr val="0000FF"/>
                </a:solidFill>
              </a:rPr>
              <a:t>       What’s the weather </a:t>
            </a:r>
            <a:r>
              <a:rPr lang="en-US" altLang="zh-CN" sz="2800" b="1">
                <a:solidFill>
                  <a:srgbClr val="FF0000"/>
                </a:solidFill>
              </a:rPr>
              <a:t>like</a:t>
            </a:r>
            <a:r>
              <a:rPr lang="en-US" altLang="zh-CN" sz="2800" b="1">
                <a:solidFill>
                  <a:srgbClr val="0000FF"/>
                </a:solidFill>
              </a:rPr>
              <a:t> (in China)?</a:t>
            </a:r>
            <a:r>
              <a:rPr lang="zh-CN" altLang="en-US" sz="800" b="1">
                <a:solidFill>
                  <a:schemeClr val="bg1"/>
                </a:solidFill>
              </a:rPr>
              <a:t>组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卷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网</a:t>
            </a:r>
          </a:p>
          <a:p>
            <a:endParaRPr lang="zh-CN" altLang="en-US" sz="2800" b="1">
              <a:solidFill>
                <a:srgbClr val="0000FF"/>
              </a:solidFill>
            </a:endParaRPr>
          </a:p>
          <a:p>
            <a:endParaRPr lang="zh-CN" altLang="en-US" sz="2800" b="1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667000" y="639763"/>
            <a:ext cx="1371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sun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0" y="685800"/>
            <a:ext cx="167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sun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ny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657600" y="1538288"/>
            <a:ext cx="1219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wind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943600" y="1524000"/>
            <a:ext cx="167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wind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133600" y="2697163"/>
            <a:ext cx="2133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rain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ing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029200" y="2743200"/>
            <a:ext cx="1219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rain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066800" y="34290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snow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/snow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7086600" y="342900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snow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2819400" y="47244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cloud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486400" y="47244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cloud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181600" y="5424488"/>
            <a:ext cx="1828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rain</a:t>
            </a:r>
            <a:r>
              <a:rPr lang="en-US" altLang="zh-CN" sz="2800" b="1">
                <a:solidFill>
                  <a:srgbClr val="0000FF"/>
                </a:solidFill>
              </a:rPr>
              <a:t>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1" grpId="0"/>
      <p:bldP spid="19462" grpId="0"/>
      <p:bldP spid="19463" grpId="0"/>
      <p:bldP spid="19464" grpId="0"/>
      <p:bldP spid="19465" grpId="0"/>
      <p:bldP spid="19466" grpId="0"/>
      <p:bldP spid="19467" grpId="0"/>
      <p:bldP spid="194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now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" t="6512" r="4407" b="20697"/>
          <a:stretch>
            <a:fillRect/>
          </a:stretch>
        </p:blipFill>
        <p:spPr bwMode="auto">
          <a:xfrm>
            <a:off x="1676400" y="1676400"/>
            <a:ext cx="5472113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31913" y="228600"/>
            <a:ext cx="598805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b="1">
                <a:solidFill>
                  <a:srgbClr val="FF3300"/>
                </a:solidFill>
                <a:latin typeface="Times New Roman" pitchFamily="18" charset="0"/>
              </a:rPr>
              <a:t>P</a:t>
            </a:r>
            <a:r>
              <a:rPr lang="en-US" altLang="zh-CN" sz="8800" b="1">
                <a:latin typeface="Times New Roman" pitchFamily="18" charset="0"/>
              </a:rPr>
              <a:t>eriod </a:t>
            </a:r>
            <a:r>
              <a:rPr lang="en-US" altLang="zh-CN" sz="8800" b="1">
                <a:solidFill>
                  <a:srgbClr val="FF3300"/>
                </a:solidFill>
                <a:latin typeface="Times New Roman" pitchFamily="18" charset="0"/>
              </a:rPr>
              <a:t>F</a:t>
            </a:r>
            <a:r>
              <a:rPr lang="en-US" altLang="zh-CN" sz="8800" b="1">
                <a:latin typeface="Times New Roman" pitchFamily="18" charset="0"/>
              </a:rPr>
              <a:t>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76200"/>
            <a:ext cx="8839200" cy="640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3333CC"/>
                </a:solidFill>
                <a:latin typeface="Times New Roman" pitchFamily="18" charset="0"/>
              </a:rPr>
              <a:t>词语填空</a:t>
            </a:r>
            <a:r>
              <a:rPr lang="en-US" altLang="zh-CN" sz="3600" b="1">
                <a:solidFill>
                  <a:srgbClr val="3333CC"/>
                </a:solidFill>
                <a:latin typeface="Times New Roman" pitchFamily="18" charset="0"/>
              </a:rPr>
              <a:t>.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Thank you for________CCTV’s Around The World show.  Today, we’re in Australia. It’s a beautiful, _______day! There are many people here _____ vacation. Some are________ photos.  Others are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        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 on the beach. Look at this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_______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of people _______beach volleyball. They look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! I am _________they can play ____ this heat. This is a very </a:t>
            </a:r>
            <a:r>
              <a:rPr lang="en-US" altLang="zh-CN" sz="3600" b="1" u="sng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</a:rPr>
              <a:t> _________ place. The people are really _______!</a:t>
            </a:r>
            <a:r>
              <a:rPr lang="zh-CN" altLang="en-US" sz="800" b="1">
                <a:solidFill>
                  <a:schemeClr val="bg1"/>
                </a:solidFill>
              </a:rPr>
              <a:t>学科网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429000" y="19050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sunny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038600" y="2438400"/>
            <a:ext cx="152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en-US" altLang="zh-CN" sz="4000" b="1">
                <a:solidFill>
                  <a:srgbClr val="FF3300"/>
                </a:solidFill>
                <a:latin typeface="Times New Roman" pitchFamily="18" charset="0"/>
              </a:rPr>
              <a:t>on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143000" y="30480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taking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629400" y="3048000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lying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953000" y="350520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group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7239000" y="4191000"/>
            <a:ext cx="99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cool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2133600" y="586740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relaxed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048000" y="52578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interesting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514600" y="304800"/>
            <a:ext cx="6172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60000"/>
              </a:lnSpc>
              <a:spcBef>
                <a:spcPct val="50000"/>
              </a:spcBef>
            </a:pPr>
            <a:endParaRPr lang="zh-CN" altLang="zh-CN" sz="3200">
              <a:latin typeface="Times New Roman" pitchFamily="18" charset="0"/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352800" y="889000"/>
            <a:ext cx="1670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 joining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638800" y="4746625"/>
            <a:ext cx="67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 in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152400" y="4148138"/>
            <a:ext cx="15732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 playing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990600" y="4724400"/>
            <a:ext cx="2038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surprised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3" grpId="0"/>
      <p:bldP spid="22534" grpId="0"/>
      <p:bldP spid="22535" grpId="0"/>
      <p:bldP spid="22536" grpId="0"/>
      <p:bldP spid="22537" grpId="0"/>
      <p:bldP spid="22538" grpId="0"/>
      <p:bldP spid="22539" grpId="0"/>
      <p:bldP spid="22541" grpId="0"/>
      <p:bldP spid="22542" grpId="0"/>
      <p:bldP spid="22543" grpId="0"/>
      <p:bldP spid="225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-76200"/>
            <a:ext cx="8964613" cy="6858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zh-CN" altLang="en-US" sz="2800" b="1">
                <a:latin typeface="Times New Roman" pitchFamily="18" charset="0"/>
              </a:rPr>
              <a:t>谢谢你加入</a:t>
            </a:r>
            <a:r>
              <a:rPr lang="en-US" altLang="zh-CN" sz="2800" b="1">
                <a:latin typeface="Times New Roman" pitchFamily="18" charset="0"/>
              </a:rPr>
              <a:t>……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Thank you </a:t>
            </a:r>
            <a:r>
              <a:rPr lang="en-US" altLang="zh-CN" b="1" u="sng">
                <a:solidFill>
                  <a:srgbClr val="0000FF"/>
                </a:solidFill>
                <a:latin typeface="Times New Roman" pitchFamily="18" charset="0"/>
              </a:rPr>
              <a:t>for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 join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ing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…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2.   </a:t>
            </a:r>
            <a:r>
              <a:rPr lang="zh-CN" altLang="en-US" sz="2800" b="1">
                <a:latin typeface="Times New Roman" pitchFamily="18" charset="0"/>
              </a:rPr>
              <a:t>这里有很多人在度假。</a:t>
            </a:r>
          </a:p>
          <a:p>
            <a:pPr marL="609600" indent="-609600">
              <a:buFontTx/>
              <a:buNone/>
            </a:pPr>
            <a:r>
              <a:rPr lang="zh-CN" altLang="en-US" sz="2800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There are many people here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on vacation</a:t>
            </a:r>
            <a:r>
              <a:rPr lang="en-US" altLang="zh-CN" sz="2800" b="1">
                <a:latin typeface="Times New Roman" pitchFamily="18" charset="0"/>
              </a:rPr>
              <a:t>. =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Many people are on vacation here</a:t>
            </a:r>
            <a:r>
              <a:rPr lang="en-US" altLang="zh-CN" sz="2800" b="1">
                <a:latin typeface="Times New Roman" pitchFamily="18" charset="0"/>
              </a:rPr>
              <a:t>.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3.  </a:t>
            </a:r>
            <a:r>
              <a:rPr lang="zh-CN" altLang="en-US" sz="2800" b="1">
                <a:latin typeface="Times New Roman" pitchFamily="18" charset="0"/>
              </a:rPr>
              <a:t>一些</a:t>
            </a:r>
            <a:r>
              <a:rPr lang="en-US" altLang="zh-CN" sz="2800" b="1">
                <a:latin typeface="Times New Roman" pitchFamily="18" charset="0"/>
              </a:rPr>
              <a:t>…… </a:t>
            </a:r>
            <a:r>
              <a:rPr lang="zh-CN" altLang="en-US" sz="2800" b="1">
                <a:latin typeface="Times New Roman" pitchFamily="18" charset="0"/>
              </a:rPr>
              <a:t>另一些</a:t>
            </a:r>
            <a:r>
              <a:rPr lang="en-US" altLang="zh-CN" sz="2800" b="1">
                <a:latin typeface="Times New Roman" pitchFamily="18" charset="0"/>
              </a:rPr>
              <a:t>……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Some</a:t>
            </a:r>
            <a:r>
              <a:rPr lang="en-US" altLang="zh-CN" sz="2800" b="1">
                <a:latin typeface="Times New Roman" pitchFamily="18" charset="0"/>
              </a:rPr>
              <a:t>…..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Other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s</a:t>
            </a:r>
            <a:r>
              <a:rPr lang="en-US" altLang="zh-CN" sz="2800" b="1">
                <a:latin typeface="Times New Roman" pitchFamily="18" charset="0"/>
              </a:rPr>
              <a:t>…..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4. </a:t>
            </a:r>
            <a:r>
              <a:rPr lang="zh-CN" altLang="en-US" sz="2800" b="1">
                <a:latin typeface="Times New Roman" pitchFamily="18" charset="0"/>
              </a:rPr>
              <a:t>看这群</a:t>
            </a:r>
            <a:r>
              <a:rPr lang="zh-CN" altLang="en-US" sz="2800" b="1" u="sng">
                <a:latin typeface="Times New Roman" pitchFamily="18" charset="0"/>
              </a:rPr>
              <a:t>正在打沙滩排球的</a:t>
            </a:r>
            <a:r>
              <a:rPr lang="zh-CN" altLang="en-US" sz="2800" b="1">
                <a:latin typeface="Times New Roman" pitchFamily="18" charset="0"/>
              </a:rPr>
              <a:t>人们。</a:t>
            </a:r>
          </a:p>
          <a:p>
            <a:pPr marL="609600" indent="-609600">
              <a:buFontTx/>
              <a:buNone/>
            </a:pPr>
            <a:r>
              <a:rPr lang="zh-CN" altLang="en-US" sz="2800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Look at this group of people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en-US" altLang="zh-CN" b="1" u="sng">
                <a:latin typeface="Times New Roman" pitchFamily="18" charset="0"/>
              </a:rPr>
              <a:t>play</a:t>
            </a:r>
            <a:r>
              <a:rPr lang="en-US" altLang="zh-CN" b="1" u="sng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b="1" u="sng">
                <a:latin typeface="Times New Roman" pitchFamily="18" charset="0"/>
              </a:rPr>
              <a:t> beach volleyball.</a:t>
            </a:r>
          </a:p>
          <a:p>
            <a:pPr marL="609600" indent="-609600"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  </a:t>
            </a:r>
            <a:r>
              <a:rPr lang="en-US" altLang="zh-CN" b="1">
                <a:latin typeface="Times New Roman" pitchFamily="18" charset="0"/>
              </a:rPr>
              <a:t>5.I’m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surprised</a:t>
            </a:r>
            <a:r>
              <a:rPr lang="en-US" altLang="zh-CN" b="1">
                <a:latin typeface="Times New Roman" pitchFamily="18" charset="0"/>
              </a:rPr>
              <a:t> they can play …</a:t>
            </a:r>
          </a:p>
          <a:p>
            <a:pPr marL="609600" indent="-609600"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 The people are really very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relaxed</a:t>
            </a:r>
            <a:r>
              <a:rPr lang="en-US" altLang="zh-CN" b="1">
                <a:latin typeface="Times New Roman" pitchFamily="18" charset="0"/>
              </a:rPr>
              <a:t>!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705600" y="0"/>
            <a:ext cx="2087563" cy="5794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 i="1">
                <a:solidFill>
                  <a:schemeClr val="bg1"/>
                </a:solidFill>
                <a:latin typeface="Times New Roman" pitchFamily="18" charset="0"/>
              </a:rPr>
              <a:t>Translate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562600" y="4876800"/>
            <a:ext cx="1252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作定语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724400" y="3276600"/>
            <a:ext cx="1406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hlink"/>
                </a:solidFill>
              </a:rPr>
              <a:t>固定搭配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07950" y="2565400"/>
            <a:ext cx="903605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Today is a fine day. It is _________.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Swimming is a ________ sport. So he is _______.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I am very _________ after playing ping-pong. (tired) </a:t>
            </a:r>
            <a:r>
              <a:rPr lang="en-US" altLang="zh-CN" sz="800" b="1">
                <a:solidFill>
                  <a:schemeClr val="bg1"/>
                </a:solidFill>
              </a:rPr>
              <a:t>zxxk</a:t>
            </a:r>
          </a:p>
          <a:p>
            <a:pPr marL="342900" indent="-342900"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The news is very _______. I  am ________ at the  news. (surprise)</a:t>
            </a:r>
          </a:p>
          <a:p>
            <a:pPr marL="342900" indent="-342900"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It’s a _______(tired) and ________ (bored) job. </a:t>
            </a:r>
          </a:p>
          <a:p>
            <a:pPr marL="342900" indent="-342900"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</a:rPr>
              <a:t>This is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an</a:t>
            </a:r>
            <a:r>
              <a:rPr lang="en-US" altLang="zh-CN" sz="3200" b="1">
                <a:latin typeface="Times New Roman" pitchFamily="18" charset="0"/>
              </a:rPr>
              <a:t> _________ book. I am ________ in it. (interested)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92638" y="2492375"/>
            <a:ext cx="1708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relaxing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079750" y="2997200"/>
            <a:ext cx="1708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relaxing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452688" y="3500438"/>
            <a:ext cx="1019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tired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0" y="47625"/>
            <a:ext cx="4071938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relax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ed 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放松的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surpris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感到吃惊的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tir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 </a:t>
            </a:r>
            <a:r>
              <a:rPr lang="zh-CN" altLang="en-US" sz="3200" b="1">
                <a:latin typeface="Times New Roman" pitchFamily="18" charset="0"/>
              </a:rPr>
              <a:t>疲劳的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bor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感到厌烦的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interest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感兴趣的</a:t>
            </a:r>
          </a:p>
          <a:p>
            <a:endParaRPr lang="en-US" altLang="zh-CN" sz="3200" b="1">
              <a:latin typeface="Times New Roman" pitchFamily="18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356100" y="47625"/>
            <a:ext cx="420846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 relax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latin typeface="Times New Roman" pitchFamily="18" charset="0"/>
              </a:rPr>
              <a:t>  </a:t>
            </a:r>
            <a:r>
              <a:rPr lang="zh-CN" altLang="en-US" sz="3200" b="1">
                <a:latin typeface="Times New Roman" pitchFamily="18" charset="0"/>
              </a:rPr>
              <a:t>令人放松的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surpris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 </a:t>
            </a:r>
            <a:r>
              <a:rPr lang="zh-CN" altLang="en-US" sz="3200" b="1">
                <a:latin typeface="Times New Roman" pitchFamily="18" charset="0"/>
              </a:rPr>
              <a:t>令人吃惊的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tir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latin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</a:rPr>
              <a:t>令人疲劳的</a:t>
            </a:r>
          </a:p>
          <a:p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bor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 </a:t>
            </a:r>
            <a:r>
              <a:rPr lang="zh-CN" altLang="en-US" sz="3200" b="1">
                <a:latin typeface="Times New Roman" pitchFamily="18" charset="0"/>
              </a:rPr>
              <a:t>令人厌烦的</a:t>
            </a:r>
          </a:p>
          <a:p>
            <a:r>
              <a:rPr lang="en-US" altLang="zh-CN" sz="3200" b="1">
                <a:latin typeface="Times New Roman" pitchFamily="18" charset="0"/>
              </a:rPr>
              <a:t>interest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有趣的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276600" y="4292600"/>
            <a:ext cx="1968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surprising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156325" y="4244975"/>
            <a:ext cx="1831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surprised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619250" y="5326063"/>
            <a:ext cx="1154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tiring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5127625" y="5238750"/>
            <a:ext cx="13350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boring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268538" y="5829300"/>
            <a:ext cx="2035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interesting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6156325" y="5757863"/>
            <a:ext cx="1898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interested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7467600" y="2971800"/>
            <a:ext cx="167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relaxed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  <p:bldP spid="21508" grpId="0"/>
      <p:bldP spid="21509" grpId="0"/>
      <p:bldP spid="21512" grpId="0"/>
      <p:bldP spid="21513" grpId="0"/>
      <p:bldP spid="21514" grpId="0"/>
      <p:bldP spid="21515" grpId="0"/>
      <p:bldP spid="21516" grpId="0"/>
      <p:bldP spid="21517" grpId="0"/>
      <p:bldP spid="215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ic_162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7" t="37834" r="62224" b="48079"/>
          <a:stretch>
            <a:fillRect/>
          </a:stretch>
        </p:blipFill>
        <p:spPr bwMode="auto">
          <a:xfrm>
            <a:off x="468313" y="836613"/>
            <a:ext cx="24479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pic_162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5" t="37834" r="35545" b="48099"/>
          <a:stretch>
            <a:fillRect/>
          </a:stretch>
        </p:blipFill>
        <p:spPr bwMode="auto">
          <a:xfrm>
            <a:off x="3132138" y="836613"/>
            <a:ext cx="25939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pic_162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56" t="37834" r="8893" b="48099"/>
          <a:stretch>
            <a:fillRect/>
          </a:stretch>
        </p:blipFill>
        <p:spPr bwMode="auto">
          <a:xfrm>
            <a:off x="5867400" y="836613"/>
            <a:ext cx="25923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23850" y="2997200"/>
            <a:ext cx="8316913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3000" b="1">
                <a:solidFill>
                  <a:srgbClr val="000000"/>
                </a:solidFill>
                <a:latin typeface="Times New Roman" pitchFamily="18" charset="0"/>
              </a:rPr>
              <a:t>It’s winter in France. The weather is _____ and _____. People are wearing _____ and 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scarfs</a:t>
            </a:r>
            <a:r>
              <a:rPr lang="en-US" altLang="zh-CN" sz="3000" b="1">
                <a:solidFill>
                  <a:srgbClr val="000000"/>
                </a:solidFill>
                <a:latin typeface="Times New Roman" pitchFamily="18" charset="0"/>
              </a:rPr>
              <a:t>. But everyone is 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having a good time</a:t>
            </a:r>
            <a:r>
              <a:rPr lang="en-US" altLang="zh-CN" sz="3000" b="1">
                <a:solidFill>
                  <a:srgbClr val="000000"/>
                </a:solidFill>
                <a:latin typeface="Times New Roman" pitchFamily="18" charset="0"/>
              </a:rPr>
              <a:t>. Friends are _________________ in a restaurant. In a  _____ , a  musician is  _________________ and some boys ________________ .  One man is  ______ 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3000" b="1">
                <a:solidFill>
                  <a:srgbClr val="000000"/>
                </a:solidFill>
                <a:latin typeface="Times New Roman" pitchFamily="18" charset="0"/>
              </a:rPr>
              <a:t> ______.</a:t>
            </a: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0" y="549275"/>
            <a:ext cx="827088" cy="476250"/>
          </a:xfrm>
          <a:prstGeom prst="ellipse">
            <a:avLst/>
          </a:prstGeom>
          <a:solidFill>
            <a:srgbClr val="33CC33"/>
          </a:solidFill>
          <a:ln w="9525" algn="ctr">
            <a:solidFill>
              <a:srgbClr val="00CC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476250"/>
            <a:ext cx="827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Verdana" pitchFamily="34" charset="0"/>
              </a:rPr>
              <a:t>3b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684213" y="333375"/>
            <a:ext cx="8137525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b="1">
                <a:solidFill>
                  <a:srgbClr val="000000"/>
                </a:solidFill>
                <a:latin typeface="Verdana" pitchFamily="34" charset="0"/>
              </a:rPr>
              <a:t>Look at the pictures of France. Then fill in the blanks.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372225" y="3068638"/>
            <a:ext cx="1512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windy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468313" y="3644900"/>
            <a:ext cx="1223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cold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716463" y="3644900"/>
            <a:ext cx="1079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coats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466725" y="4724400"/>
            <a:ext cx="2881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eating / drinking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164388" y="4724400"/>
            <a:ext cx="1223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park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843213" y="5300663"/>
            <a:ext cx="3384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playing the guitar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323850" y="5862638"/>
            <a:ext cx="3455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are playing football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5795963" y="5934075"/>
            <a:ext cx="12969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taking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7380288" y="5934075"/>
            <a:ext cx="1439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photo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/>
      <p:bldP spid="23564" grpId="0"/>
      <p:bldP spid="23565" grpId="0"/>
      <p:bldP spid="23566" grpId="0"/>
      <p:bldP spid="23567" grpId="0"/>
      <p:bldP spid="23568" grpId="0"/>
      <p:bldP spid="235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4925" y="0"/>
            <a:ext cx="9109075" cy="619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</a:t>
            </a:r>
            <a:r>
              <a:rPr lang="zh-CN" altLang="en-US" sz="2800" b="1">
                <a:latin typeface="Times New Roman" pitchFamily="18" charset="0"/>
              </a:rPr>
              <a:t>、感谢你帮助我学英语。</a:t>
            </a:r>
          </a:p>
          <a:p>
            <a:pPr>
              <a:lnSpc>
                <a:spcPct val="130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2</a:t>
            </a:r>
            <a:r>
              <a:rPr lang="zh-CN" altLang="en-US" sz="2800" b="1">
                <a:latin typeface="Times New Roman" pitchFamily="18" charset="0"/>
              </a:rPr>
              <a:t>、 今天是一个美丽的阳光灿烂的日子。</a:t>
            </a:r>
          </a:p>
          <a:p>
            <a:pPr>
              <a:lnSpc>
                <a:spcPct val="130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3</a:t>
            </a:r>
            <a:r>
              <a:rPr lang="zh-CN" altLang="en-US" sz="2800" b="1">
                <a:latin typeface="Times New Roman" pitchFamily="18" charset="0"/>
              </a:rPr>
              <a:t>、我们家人在美国度假。</a:t>
            </a:r>
          </a:p>
          <a:p>
            <a:pPr>
              <a:lnSpc>
                <a:spcPct val="130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4</a:t>
            </a:r>
            <a:r>
              <a:rPr lang="zh-CN" altLang="en-US" sz="2800" b="1">
                <a:latin typeface="Times New Roman" pitchFamily="18" charset="0"/>
              </a:rPr>
              <a:t>、一些学生在画画，一些学生在唱歌，另外的学生在吹喇叭。</a:t>
            </a:r>
          </a:p>
          <a:p>
            <a:pPr>
              <a:lnSpc>
                <a:spcPct val="130000"/>
              </a:lnSpc>
            </a:pPr>
            <a:endParaRPr lang="zh-CN" altLang="en-US" sz="28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5</a:t>
            </a:r>
            <a:r>
              <a:rPr lang="zh-CN" altLang="en-US" sz="2800" b="1">
                <a:latin typeface="Times New Roman" pitchFamily="18" charset="0"/>
              </a:rPr>
              <a:t>、 看那群正坐在树底下看书的女生们。</a:t>
            </a:r>
          </a:p>
          <a:p>
            <a:pPr>
              <a:lnSpc>
                <a:spcPct val="130000"/>
              </a:lnSpc>
            </a:pPr>
            <a:endParaRPr lang="en-US" altLang="zh-CN" sz="2800" b="1">
              <a:latin typeface="Times New Roman" pitchFamily="18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9750" y="677863"/>
            <a:ext cx="6219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Thank you for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helping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 me with English.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84213" y="1700213"/>
            <a:ext cx="4711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It’s a beautiful sunny day.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11188" y="2781300"/>
            <a:ext cx="6877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My family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 on vacation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in America.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042988" y="4005263"/>
            <a:ext cx="8086725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Some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students are painting,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some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are singing,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Others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are playing the trumpet.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88975" y="5675313"/>
            <a:ext cx="7340600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Loot at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that group of girls </a:t>
            </a:r>
            <a:r>
              <a:rPr lang="en-US" altLang="zh-CN" sz="3200" b="1" u="sng">
                <a:solidFill>
                  <a:srgbClr val="FF0000"/>
                </a:solidFill>
                <a:latin typeface="Times New Roman" pitchFamily="18" charset="0"/>
              </a:rPr>
              <a:t>reading</a:t>
            </a:r>
            <a:r>
              <a:rPr lang="en-US" altLang="zh-CN" sz="3200" b="1" u="sng">
                <a:solidFill>
                  <a:srgbClr val="0000FF"/>
                </a:solidFill>
                <a:latin typeface="Times New Roman" pitchFamily="18" charset="0"/>
              </a:rPr>
              <a:t> books </a:t>
            </a:r>
          </a:p>
          <a:p>
            <a:r>
              <a:rPr lang="en-US" altLang="zh-CN" sz="3200" b="1" u="sng">
                <a:solidFill>
                  <a:srgbClr val="0000FF"/>
                </a:solidFill>
                <a:latin typeface="Times New Roman" pitchFamily="18" charset="0"/>
              </a:rPr>
              <a:t>under the tree.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  <p:bldP spid="26629" grpId="0"/>
      <p:bldP spid="26630" grpId="0"/>
      <p:bldP spid="266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404813"/>
            <a:ext cx="8172450" cy="594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6</a:t>
            </a:r>
            <a:r>
              <a:rPr lang="zh-CN" altLang="en-US" sz="3200" b="1">
                <a:latin typeface="Times New Roman" pitchFamily="18" charset="0"/>
              </a:rPr>
              <a:t>、我父母很惊讶我会说英语。</a:t>
            </a:r>
          </a:p>
          <a:p>
            <a:pPr>
              <a:lnSpc>
                <a:spcPct val="120000"/>
              </a:lnSpc>
            </a:pPr>
            <a:endParaRPr lang="zh-CN" altLang="en-US" sz="3200" b="1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zh-CN" altLang="en-US" sz="3200" b="1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7</a:t>
            </a:r>
            <a:r>
              <a:rPr lang="zh-CN" altLang="en-US" sz="3200" b="1">
                <a:latin typeface="Times New Roman" pitchFamily="18" charset="0"/>
              </a:rPr>
              <a:t>、我的鞋子看起来很旧。</a:t>
            </a:r>
          </a:p>
          <a:p>
            <a:pPr>
              <a:lnSpc>
                <a:spcPct val="120000"/>
              </a:lnSpc>
            </a:pPr>
            <a:endParaRPr lang="zh-CN" altLang="en-US" sz="3200" b="1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8</a:t>
            </a:r>
            <a:r>
              <a:rPr lang="zh-CN" altLang="en-US" sz="3200" b="1">
                <a:latin typeface="Times New Roman" pitchFamily="18" charset="0"/>
              </a:rPr>
              <a:t>、这群孩子们都躺在沙滩上。</a:t>
            </a:r>
          </a:p>
          <a:p>
            <a:pPr>
              <a:lnSpc>
                <a:spcPct val="120000"/>
              </a:lnSpc>
            </a:pPr>
            <a:endParaRPr lang="zh-CN" altLang="en-US" sz="3200" b="1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9</a:t>
            </a:r>
            <a:r>
              <a:rPr lang="zh-CN" altLang="en-US" sz="3200" b="1">
                <a:latin typeface="Times New Roman" pitchFamily="18" charset="0"/>
              </a:rPr>
              <a:t>、人们都穿着外套和围着围巾。</a:t>
            </a:r>
          </a:p>
          <a:p>
            <a:pPr>
              <a:lnSpc>
                <a:spcPct val="120000"/>
              </a:lnSpc>
            </a:pPr>
            <a:endParaRPr lang="zh-CN" altLang="en-US" sz="3200" b="1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10</a:t>
            </a:r>
            <a:r>
              <a:rPr lang="zh-CN" altLang="en-US" sz="3200" b="1">
                <a:latin typeface="Times New Roman" pitchFamily="18" charset="0"/>
              </a:rPr>
              <a:t>、每个人都玩得很开心。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11188" y="1052513"/>
            <a:ext cx="7837487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My parents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 surprised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(that) </a:t>
            </a:r>
            <a:r>
              <a:rPr lang="en-US" altLang="zh-CN" sz="3200" b="1" u="sng">
                <a:solidFill>
                  <a:srgbClr val="0000FF"/>
                </a:solidFill>
                <a:latin typeface="Times New Roman" pitchFamily="18" charset="0"/>
              </a:rPr>
              <a:t>I can speak </a:t>
            </a:r>
          </a:p>
          <a:p>
            <a:r>
              <a:rPr lang="en-US" altLang="zh-CN" sz="3200" b="1" u="sng">
                <a:solidFill>
                  <a:srgbClr val="0000FF"/>
                </a:solidFill>
                <a:latin typeface="Times New Roman" pitchFamily="18" charset="0"/>
              </a:rPr>
              <a:t>English.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84213" y="2852738"/>
            <a:ext cx="3390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My shoes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look old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23850" y="3933825"/>
            <a:ext cx="809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This group of children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 lying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on the beach.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95288" y="5006975"/>
            <a:ext cx="78359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People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 wearing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coats and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scarfs/scarves</a:t>
            </a:r>
            <a:r>
              <a:rPr lang="en-US" altLang="zh-CN" sz="3200" b="1">
                <a:latin typeface="Times New Roman" pitchFamily="18" charset="0"/>
              </a:rPr>
              <a:t>.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19113" y="6159500"/>
            <a:ext cx="569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Everyone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having a good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  <p:bldP spid="27653" grpId="0"/>
      <p:bldP spid="27654" grpId="0"/>
      <p:bldP spid="276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008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856</Words>
  <Application>Microsoft Office PowerPoint</Application>
  <PresentationFormat>全屏显示(4:3)</PresentationFormat>
  <Paragraphs>156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Times New Roman</vt:lpstr>
      <vt:lpstr>Verdana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10</cp:revision>
  <cp:lastPrinted>1601-01-01T00:00:00Z</cp:lastPrinted>
  <dcterms:created xsi:type="dcterms:W3CDTF">1601-01-01T00:00:00Z</dcterms:created>
  <dcterms:modified xsi:type="dcterms:W3CDTF">2015-08-12T02:17:31Z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